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81"/>
  </p:notesMasterIdLst>
  <p:sldIdLst>
    <p:sldId id="256" r:id="rId2"/>
    <p:sldId id="331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32" r:id="rId11"/>
    <p:sldId id="286" r:id="rId12"/>
    <p:sldId id="287" r:id="rId13"/>
    <p:sldId id="288" r:id="rId14"/>
    <p:sldId id="344" r:id="rId15"/>
    <p:sldId id="289" r:id="rId16"/>
    <p:sldId id="345" r:id="rId17"/>
    <p:sldId id="396" r:id="rId18"/>
    <p:sldId id="290" r:id="rId19"/>
    <p:sldId id="291" r:id="rId20"/>
    <p:sldId id="348" r:id="rId21"/>
    <p:sldId id="346" r:id="rId22"/>
    <p:sldId id="347" r:id="rId23"/>
    <p:sldId id="399" r:id="rId24"/>
    <p:sldId id="349" r:id="rId25"/>
    <p:sldId id="407" r:id="rId26"/>
    <p:sldId id="352" r:id="rId27"/>
    <p:sldId id="361" r:id="rId28"/>
    <p:sldId id="360" r:id="rId29"/>
    <p:sldId id="400" r:id="rId30"/>
    <p:sldId id="362" r:id="rId31"/>
    <p:sldId id="353" r:id="rId32"/>
    <p:sldId id="354" r:id="rId33"/>
    <p:sldId id="363" r:id="rId34"/>
    <p:sldId id="279" r:id="rId35"/>
    <p:sldId id="281" r:id="rId36"/>
    <p:sldId id="364" r:id="rId37"/>
    <p:sldId id="283" r:id="rId38"/>
    <p:sldId id="365" r:id="rId39"/>
    <p:sldId id="366" r:id="rId40"/>
    <p:sldId id="401" r:id="rId41"/>
    <p:sldId id="297" r:id="rId42"/>
    <p:sldId id="368" r:id="rId43"/>
    <p:sldId id="369" r:id="rId44"/>
    <p:sldId id="367" r:id="rId45"/>
    <p:sldId id="298" r:id="rId46"/>
    <p:sldId id="300" r:id="rId47"/>
    <p:sldId id="299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12" r:id="rId68"/>
    <p:sldId id="319" r:id="rId69"/>
    <p:sldId id="321" r:id="rId70"/>
    <p:sldId id="402" r:id="rId71"/>
    <p:sldId id="322" r:id="rId72"/>
    <p:sldId id="323" r:id="rId73"/>
    <p:sldId id="403" r:id="rId74"/>
    <p:sldId id="404" r:id="rId75"/>
    <p:sldId id="405" r:id="rId76"/>
    <p:sldId id="406" r:id="rId77"/>
    <p:sldId id="324" r:id="rId78"/>
    <p:sldId id="328" r:id="rId79"/>
    <p:sldId id="326" r:id="rId80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229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7/20/2016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31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4995511"/>
            <a:ext cx="7580125" cy="468954"/>
          </a:xfrm>
        </p:spPr>
        <p:txBody>
          <a:bodyPr/>
          <a:lstStyle/>
          <a:p>
            <a:r>
              <a:rPr lang="en-GB" dirty="0" smtClean="0"/>
              <a:t>CN-006 OMM Configurations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June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远中近信道模型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9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远中近信道模型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RSRP/SINR</a:t>
            </a:r>
          </a:p>
          <a:p>
            <a:pPr lvl="1"/>
            <a:r>
              <a:rPr lang="zh-CN" altLang="en-US" dirty="0" smtClean="0"/>
              <a:t>近点</a:t>
            </a:r>
            <a:r>
              <a:rPr lang="en-US" dirty="0" smtClean="0"/>
              <a:t>: -80dBm/20dB</a:t>
            </a:r>
          </a:p>
          <a:p>
            <a:pPr lvl="1"/>
            <a:r>
              <a:rPr lang="zh-CN" altLang="en-US" dirty="0"/>
              <a:t>中点</a:t>
            </a:r>
            <a:r>
              <a:rPr lang="en-US" dirty="0" smtClean="0"/>
              <a:t>: -100dBm/10dB</a:t>
            </a:r>
          </a:p>
          <a:p>
            <a:pPr lvl="1"/>
            <a:r>
              <a:rPr lang="zh-CN" altLang="en-US" dirty="0" smtClean="0"/>
              <a:t>远点</a:t>
            </a:r>
            <a:r>
              <a:rPr lang="en-US" dirty="0" smtClean="0"/>
              <a:t>: -112dBm/0dB</a:t>
            </a:r>
          </a:p>
          <a:p>
            <a:r>
              <a:rPr lang="zh-CN" altLang="en-US" dirty="0" smtClean="0"/>
              <a:t>预知条件</a:t>
            </a:r>
            <a:endParaRPr lang="en-US" dirty="0" smtClean="0"/>
          </a:p>
          <a:p>
            <a:pPr lvl="1"/>
            <a:r>
              <a:rPr lang="zh-CN" altLang="en-US" dirty="0" smtClean="0"/>
              <a:t>小区下行频率</a:t>
            </a:r>
            <a:endParaRPr lang="en-US" dirty="0" smtClean="0"/>
          </a:p>
          <a:p>
            <a:pPr lvl="1"/>
            <a:r>
              <a:rPr lang="zh-CN" altLang="en-US" dirty="0" smtClean="0"/>
              <a:t>参考信号发射功率</a:t>
            </a:r>
            <a:endParaRPr lang="en-US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E500 GUI</a:t>
            </a:r>
            <a:r>
              <a:rPr lang="zh-CN" altLang="en-US" dirty="0" smtClean="0"/>
              <a:t>，获取如下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关键参数配置：</a:t>
            </a:r>
            <a:endParaRPr lang="en-US" altLang="zh-CN" dirty="0" smtClean="0"/>
          </a:p>
          <a:p>
            <a:pPr lvl="1"/>
            <a:r>
              <a:rPr lang="zh-CN" altLang="en-US" dirty="0"/>
              <a:t>远中</a:t>
            </a:r>
            <a:r>
              <a:rPr lang="zh-CN" altLang="en-US" dirty="0" smtClean="0"/>
              <a:t>近点对应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 Position/Sector Start/End/Radius/Waypoint/</a:t>
            </a:r>
            <a:r>
              <a:rPr lang="en-US" altLang="zh-CN" dirty="0" err="1" smtClean="0"/>
              <a:t>Ioc</a:t>
            </a:r>
            <a:endParaRPr lang="en-US" altLang="zh-CN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r>
              <a:rPr lang="zh-CN" altLang="en-US" sz="1400" i="1" dirty="0"/>
              <a:t>备注：</a:t>
            </a:r>
            <a:r>
              <a:rPr lang="en-US" altLang="zh-CN" sz="1400" i="1" dirty="0"/>
              <a:t>EXT-MUE GUI</a:t>
            </a:r>
            <a:r>
              <a:rPr lang="zh-CN" altLang="en-US" sz="1400" i="1" dirty="0"/>
              <a:t>的</a:t>
            </a:r>
            <a:r>
              <a:rPr lang="en-US" altLang="zh-CN" sz="1400" b="1" i="1" dirty="0"/>
              <a:t>Cell Range</a:t>
            </a:r>
            <a:r>
              <a:rPr lang="zh-CN" altLang="en-US" sz="1400" i="1" dirty="0"/>
              <a:t>等价于</a:t>
            </a:r>
            <a:r>
              <a:rPr lang="en-US" altLang="zh-CN" sz="1400" i="1" dirty="0"/>
              <a:t>E500 GUI</a:t>
            </a:r>
            <a:r>
              <a:rPr lang="zh-CN" altLang="en-US" sz="1400" i="1" dirty="0"/>
              <a:t>的</a:t>
            </a:r>
            <a:r>
              <a:rPr lang="en-US" altLang="zh-CN" sz="1400" b="1" i="1" dirty="0"/>
              <a:t>Radius</a:t>
            </a:r>
            <a:r>
              <a:rPr lang="en-US" altLang="zh-CN" sz="1400" i="1" dirty="0" smtClean="0"/>
              <a:t>.</a:t>
            </a:r>
            <a:endParaRPr lang="en-US" altLang="zh-CN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测试需求 </a:t>
            </a:r>
            <a:r>
              <a:rPr lang="en-US" altLang="zh-CN" dirty="0" smtClean="0"/>
              <a:t>&amp; OMM</a:t>
            </a:r>
            <a:r>
              <a:rPr lang="zh-CN" altLang="en-US" dirty="0"/>
              <a:t>参数配置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588933"/>
            <a:ext cx="50530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5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1239838"/>
            <a:ext cx="8302625" cy="5146675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，选择</a:t>
            </a:r>
            <a:r>
              <a:rPr lang="en-US" altLang="zh-CN" dirty="0" smtClean="0"/>
              <a:t>E500 GUI.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399"/>
            <a:ext cx="380206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69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右键点击</a:t>
            </a:r>
            <a:r>
              <a:rPr lang="en-US" altLang="zh-CN" b="1" dirty="0" smtClean="0"/>
              <a:t>My Campaigns</a:t>
            </a:r>
            <a:r>
              <a:rPr lang="zh-CN" altLang="en-US" dirty="0" smtClean="0"/>
              <a:t>，选择</a:t>
            </a:r>
            <a:r>
              <a:rPr lang="en-US" b="1" dirty="0" smtClean="0"/>
              <a:t>New Campaign</a:t>
            </a:r>
            <a:r>
              <a:rPr lang="zh-CN" altLang="en-US" dirty="0" smtClean="0"/>
              <a:t>，建议及时更改默认的</a:t>
            </a:r>
            <a:r>
              <a:rPr lang="en-US" altLang="zh-CN" dirty="0" smtClean="0"/>
              <a:t>Campaign</a:t>
            </a:r>
            <a:r>
              <a:rPr lang="zh-CN" altLang="en-US" dirty="0" smtClean="0"/>
              <a:t>名字（</a:t>
            </a:r>
            <a:r>
              <a:rPr lang="en-US" altLang="zh-CN" i="1" dirty="0" err="1" smtClean="0"/>
              <a:t>NewCampaign</a:t>
            </a:r>
            <a:r>
              <a:rPr lang="zh-CN" altLang="en-US" dirty="0" smtClean="0"/>
              <a:t>），以便于理解。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 Campaign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3733800" cy="242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" y="4572000"/>
            <a:ext cx="8070850" cy="173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83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E500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选中</a:t>
            </a:r>
            <a:r>
              <a:rPr lang="en-US" altLang="zh-CN" dirty="0" smtClean="0"/>
              <a:t>Campaign</a:t>
            </a:r>
            <a:r>
              <a:rPr lang="zh-CN" altLang="en-US" dirty="0" smtClean="0"/>
              <a:t>（例如</a:t>
            </a:r>
            <a:r>
              <a:rPr lang="en-US" altLang="zh-CN" i="1" dirty="0" err="1"/>
              <a:t>OMM_Script_Template</a:t>
            </a:r>
            <a:r>
              <a:rPr lang="zh-CN" altLang="en-US" dirty="0" smtClean="0"/>
              <a:t>），点击</a:t>
            </a:r>
            <a:r>
              <a:rPr lang="en-US" b="1" dirty="0" smtClean="0"/>
              <a:t>Cells </a:t>
            </a:r>
            <a:r>
              <a:rPr lang="en-US" b="1" dirty="0"/>
              <a:t>&amp; </a:t>
            </a:r>
            <a:r>
              <a:rPr lang="en-US" b="1" dirty="0" smtClean="0"/>
              <a:t>Routes</a:t>
            </a:r>
            <a:r>
              <a:rPr lang="zh-CN" altLang="en-US" dirty="0" smtClean="0"/>
              <a:t>，打开</a:t>
            </a:r>
            <a:r>
              <a:rPr lang="en-US" altLang="zh-CN" b="1" dirty="0" err="1" smtClean="0"/>
              <a:t>eNB</a:t>
            </a:r>
            <a:r>
              <a:rPr lang="en-US" altLang="zh-CN" b="1" dirty="0" smtClean="0"/>
              <a:t> and Route Configuration</a:t>
            </a:r>
            <a:r>
              <a:rPr lang="en-US" altLang="zh-CN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Cells &amp; Routes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7" y="2366434"/>
            <a:ext cx="8223250" cy="194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E500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默认配置如下，请根据测试需求，增加或删除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/Cell/Routes</a:t>
            </a:r>
            <a:r>
              <a:rPr lang="en-US" altLang="zh-CN" dirty="0"/>
              <a:t>.</a:t>
            </a:r>
            <a:endParaRPr lang="zh-CN" alt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90705"/>
            <a:ext cx="6442075" cy="471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8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E500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</a:t>
            </a:r>
            <a:r>
              <a:rPr lang="zh-CN" altLang="en-US" dirty="0" smtClean="0"/>
              <a:t>键点击即可增</a:t>
            </a:r>
            <a:r>
              <a:rPr lang="zh-CN" altLang="en-US" dirty="0"/>
              <a:t>加或删除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/Cell/Routes.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718733"/>
            <a:ext cx="2805113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150533"/>
            <a:ext cx="3376613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9" y="4182533"/>
            <a:ext cx="301783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16400"/>
            <a:ext cx="2865437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E500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删除默认配置的</a:t>
            </a:r>
            <a:r>
              <a:rPr lang="en-US" altLang="zh-CN" dirty="0" smtClean="0"/>
              <a:t>RC1, RC2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Waypoint (110, 55)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43369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3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</a:t>
            </a:r>
            <a:r>
              <a:rPr lang="en-US" b="1" dirty="0" smtClean="0"/>
              <a:t>eNB_01</a:t>
            </a:r>
            <a:r>
              <a:rPr lang="zh-CN" altLang="en-US" dirty="0" smtClean="0"/>
              <a:t>的位置（</a:t>
            </a:r>
            <a:r>
              <a:rPr lang="en-US" altLang="zh-CN" b="1" dirty="0" smtClean="0"/>
              <a:t>X &amp; Y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EXT-MUE GUI</a:t>
            </a:r>
            <a:r>
              <a:rPr lang="zh-CN" altLang="en-US" dirty="0" smtClean="0"/>
              <a:t>对应的配置项如图所示。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配置小区参数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7" y="1981200"/>
            <a:ext cx="2971800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7" y="4757737"/>
            <a:ext cx="82677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331200" cy="5146675"/>
          </a:xfrm>
        </p:spPr>
        <p:txBody>
          <a:bodyPr/>
          <a:lstStyle/>
          <a:p>
            <a:r>
              <a:rPr lang="zh-CN" altLang="en-US" dirty="0" smtClean="0"/>
              <a:t>选择小区，请根据测试环境和测试需求，更新</a:t>
            </a:r>
            <a:r>
              <a:rPr lang="zh-CN" altLang="en-US" dirty="0"/>
              <a:t>如</a:t>
            </a:r>
            <a:r>
              <a:rPr lang="zh-CN" altLang="en-US" dirty="0" smtClean="0"/>
              <a:t>下配置</a:t>
            </a:r>
            <a:endParaRPr lang="en-US" altLang="zh-CN" dirty="0"/>
          </a:p>
          <a:p>
            <a:pPr lvl="1"/>
            <a:r>
              <a:rPr lang="en-US" dirty="0" smtClean="0"/>
              <a:t>Frequency</a:t>
            </a:r>
            <a:endParaRPr lang="en-US" dirty="0"/>
          </a:p>
          <a:p>
            <a:pPr lvl="1"/>
            <a:r>
              <a:rPr lang="en-US" dirty="0" smtClean="0"/>
              <a:t>Radius</a:t>
            </a:r>
          </a:p>
          <a:p>
            <a:pPr lvl="1"/>
            <a:r>
              <a:rPr lang="en-US" dirty="0" smtClean="0"/>
              <a:t>Start Angle/End Angle</a:t>
            </a:r>
          </a:p>
          <a:p>
            <a:pPr lvl="1"/>
            <a:r>
              <a:rPr lang="en-US" dirty="0" smtClean="0"/>
              <a:t>Reference Signal Power</a:t>
            </a:r>
            <a:endParaRPr lang="en-US" dirty="0"/>
          </a:p>
          <a:p>
            <a:pPr lvl="1"/>
            <a:r>
              <a:rPr lang="en-US" dirty="0" smtClean="0"/>
              <a:t>Sector </a:t>
            </a:r>
            <a:r>
              <a:rPr lang="en-US" dirty="0" err="1" smtClean="0"/>
              <a:t>Rolloff</a:t>
            </a:r>
            <a:r>
              <a:rPr lang="en-US" dirty="0"/>
              <a:t>/</a:t>
            </a:r>
            <a:r>
              <a:rPr lang="en-US" dirty="0" smtClean="0"/>
              <a:t>Cell Range </a:t>
            </a:r>
            <a:r>
              <a:rPr lang="en-US" dirty="0" err="1" smtClean="0"/>
              <a:t>Rolloff</a:t>
            </a:r>
            <a:r>
              <a:rPr lang="zh-CN" altLang="en-US" dirty="0" smtClean="0"/>
              <a:t>（可采用默认值或根据需求做微调）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配置小区参数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05200"/>
            <a:ext cx="6629400" cy="290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4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远中近信道模型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Handover</a:t>
            </a:r>
            <a:r>
              <a:rPr lang="zh-CN" altLang="en-US" kern="0" dirty="0" smtClean="0">
                <a:solidFill>
                  <a:schemeClr val="bg1"/>
                </a:solidFill>
              </a:rPr>
              <a:t>信道模型</a:t>
            </a:r>
            <a:endParaRPr lang="zh-CN" alt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配置小区参数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31925"/>
            <a:ext cx="696595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配置小区参数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1371600"/>
            <a:ext cx="6767362" cy="495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8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</a:t>
            </a:r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EXT-MUE GUI</a:t>
            </a:r>
            <a:r>
              <a:rPr lang="zh-CN" altLang="en-US" dirty="0"/>
              <a:t>对应的配置项如下图所示。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EXT-MUE </a:t>
            </a:r>
            <a:r>
              <a:rPr lang="en-US" dirty="0" smtClean="0"/>
              <a:t>GUI </a:t>
            </a:r>
            <a:r>
              <a:rPr lang="en-US" altLang="zh-CN" dirty="0" smtClean="0"/>
              <a:t>– </a:t>
            </a:r>
            <a:r>
              <a:rPr lang="en-US" dirty="0" smtClean="0"/>
              <a:t>Define </a:t>
            </a:r>
            <a:r>
              <a:rPr lang="en-US" dirty="0" err="1" smtClean="0"/>
              <a:t>eNB</a:t>
            </a:r>
            <a:r>
              <a:rPr lang="en-US" dirty="0" smtClean="0"/>
              <a:t> Positions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6646"/>
            <a:ext cx="8028517" cy="43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4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设置近点信道模型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点击右上角</a:t>
            </a:r>
            <a:r>
              <a:rPr lang="en-US" altLang="zh-CN" b="1" dirty="0" smtClean="0"/>
              <a:t>Set MM Inputs</a:t>
            </a:r>
            <a:r>
              <a:rPr lang="zh-CN" altLang="en-US" dirty="0" smtClean="0"/>
              <a:t>，主要更新如下配置</a:t>
            </a:r>
            <a:endParaRPr lang="en-US" altLang="zh-CN" dirty="0" smtClean="0"/>
          </a:p>
          <a:p>
            <a:pPr lvl="1"/>
            <a:r>
              <a:rPr lang="en-US" b="1" dirty="0" smtClean="0"/>
              <a:t>Channel Profile</a:t>
            </a:r>
            <a:r>
              <a:rPr lang="en-US" dirty="0" smtClean="0"/>
              <a:t>: AWGN</a:t>
            </a:r>
            <a:endParaRPr lang="en-US" altLang="zh-CN" dirty="0" smtClean="0"/>
          </a:p>
          <a:p>
            <a:pPr lvl="1"/>
            <a:r>
              <a:rPr lang="en-US" b="1" dirty="0" err="1" smtClean="0"/>
              <a:t>I</a:t>
            </a:r>
            <a:r>
              <a:rPr lang="en-US" altLang="zh-CN" b="1" dirty="0" err="1" smtClean="0"/>
              <a:t>oc</a:t>
            </a:r>
            <a:r>
              <a:rPr lang="en-US" altLang="zh-CN" dirty="0" smtClean="0"/>
              <a:t>: </a:t>
            </a:r>
            <a:r>
              <a:rPr lang="zh-CN" altLang="en-US" dirty="0"/>
              <a:t>下</a:t>
            </a:r>
            <a:r>
              <a:rPr lang="zh-CN" altLang="en-US" dirty="0" smtClean="0"/>
              <a:t>行底噪，</a:t>
            </a:r>
            <a:r>
              <a:rPr lang="en-US" altLang="zh-CN" i="1" dirty="0" err="1" smtClean="0"/>
              <a:t>Ioc</a:t>
            </a:r>
            <a:r>
              <a:rPr lang="en-US" altLang="zh-CN" i="1" dirty="0" smtClean="0"/>
              <a:t> = RSRP – SINR</a:t>
            </a:r>
            <a:r>
              <a:rPr lang="zh-CN" altLang="en-US" dirty="0" smtClean="0"/>
              <a:t>。在给定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的前提下，可以通过微调底噪，模拟不同的</a:t>
            </a:r>
            <a:r>
              <a:rPr lang="en-US" altLang="zh-CN" dirty="0" smtClean="0"/>
              <a:t>SINR.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 Set MM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47787"/>
            <a:ext cx="5146675" cy="376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5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设置近点信道模型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1" dirty="0"/>
              <a:t>近点</a:t>
            </a:r>
            <a:r>
              <a:rPr lang="en-US" b="1" i="1" dirty="0" err="1" smtClean="0"/>
              <a:t>Ioc</a:t>
            </a:r>
            <a:r>
              <a:rPr lang="en-US" i="1" dirty="0" smtClean="0"/>
              <a:t> = RSRP - SINR = -80</a:t>
            </a:r>
            <a:r>
              <a:rPr lang="en-US" altLang="zh-CN" i="1" dirty="0" smtClean="0"/>
              <a:t>dBm - 20dB = -100dBm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 MM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76400"/>
            <a:ext cx="6442075" cy="471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4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设置近点信道模型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勾选</a:t>
            </a:r>
            <a:r>
              <a:rPr lang="en-US" altLang="zh-CN" b="1" dirty="0" smtClean="0"/>
              <a:t>Contour of</a:t>
            </a:r>
            <a:r>
              <a:rPr lang="zh-CN" altLang="en-US" dirty="0"/>
              <a:t>并</a:t>
            </a:r>
            <a:r>
              <a:rPr lang="zh-CN" altLang="en-US" dirty="0" smtClean="0"/>
              <a:t>选择</a:t>
            </a:r>
            <a:r>
              <a:rPr lang="en-US" altLang="zh-CN" b="1" dirty="0" smtClean="0"/>
              <a:t>RSRP</a:t>
            </a:r>
            <a:r>
              <a:rPr lang="zh-CN" altLang="en-US" dirty="0" smtClean="0"/>
              <a:t>，</a:t>
            </a:r>
            <a:r>
              <a:rPr lang="zh-CN" altLang="en-US" dirty="0"/>
              <a:t>界</a:t>
            </a:r>
            <a:r>
              <a:rPr lang="zh-CN" altLang="en-US" dirty="0" smtClean="0"/>
              <a:t>面将展现不同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的等</a:t>
            </a:r>
            <a:r>
              <a:rPr lang="zh-CN" altLang="en-US" dirty="0"/>
              <a:t>值</a:t>
            </a:r>
            <a:r>
              <a:rPr lang="zh-CN" altLang="en-US" dirty="0" smtClean="0"/>
              <a:t>线，主要是为了给后面坐标点的选取做参考。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/>
              <a:t>RSRP </a:t>
            </a:r>
            <a:r>
              <a:rPr lang="en-US" dirty="0" smtClean="0"/>
              <a:t>Contour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17133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9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设置近点信道模型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746875" cy="49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9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设置中点信道模型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1" dirty="0" smtClean="0"/>
              <a:t>中点</a:t>
            </a:r>
            <a:r>
              <a:rPr lang="en-US" b="1" i="1" dirty="0" err="1"/>
              <a:t>Ioc</a:t>
            </a:r>
            <a:r>
              <a:rPr lang="en-US" i="1" dirty="0"/>
              <a:t> = RSRP - SINR = </a:t>
            </a:r>
            <a:r>
              <a:rPr lang="en-US" i="1" dirty="0" smtClean="0"/>
              <a:t>-100</a:t>
            </a:r>
            <a:r>
              <a:rPr lang="en-US" altLang="zh-CN" i="1" dirty="0" smtClean="0"/>
              <a:t>dBm </a:t>
            </a:r>
            <a:r>
              <a:rPr lang="en-US" altLang="zh-CN" i="1" dirty="0"/>
              <a:t>- </a:t>
            </a:r>
            <a:r>
              <a:rPr lang="en-US" altLang="zh-CN" i="1" dirty="0" smtClean="0"/>
              <a:t>10dB </a:t>
            </a:r>
            <a:r>
              <a:rPr lang="en-US" altLang="zh-CN" i="1" dirty="0"/>
              <a:t>= -</a:t>
            </a:r>
            <a:r>
              <a:rPr lang="en-US" altLang="zh-CN" i="1" dirty="0" smtClean="0"/>
              <a:t>110dBm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 MM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9502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设置中点信道模型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8233"/>
            <a:ext cx="6746875" cy="49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设置中点信道模型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823075" cy="499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39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两种操作界面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EXT-MUE: </a:t>
            </a:r>
            <a:r>
              <a:rPr lang="zh-CN" altLang="en-US" dirty="0" smtClean="0"/>
              <a:t>传统的界面，通过界面直接配置</a:t>
            </a:r>
            <a:r>
              <a:rPr lang="en-US" altLang="zh-CN" dirty="0" smtClean="0"/>
              <a:t>Online Mobility Model (OMM)</a:t>
            </a:r>
            <a:r>
              <a:rPr lang="zh-CN" altLang="en-US" dirty="0" smtClean="0"/>
              <a:t>相关的参数，但是无法预览</a:t>
            </a:r>
            <a:r>
              <a:rPr lang="en-US" altLang="zh-CN" dirty="0" smtClean="0"/>
              <a:t>RSRP/SINR/CQI</a:t>
            </a:r>
            <a:r>
              <a:rPr lang="zh-CN" altLang="en-US" dirty="0" smtClean="0"/>
              <a:t>等等。</a:t>
            </a:r>
            <a:endParaRPr lang="en-US" altLang="zh-CN" dirty="0"/>
          </a:p>
          <a:p>
            <a:pPr lvl="1"/>
            <a:r>
              <a:rPr lang="en-US" altLang="zh-CN" dirty="0" smtClean="0"/>
              <a:t>E500: </a:t>
            </a:r>
            <a:r>
              <a:rPr lang="zh-CN" altLang="en-US" dirty="0" smtClean="0"/>
              <a:t>直观的图形化配置界面，易于定义</a:t>
            </a:r>
            <a:r>
              <a:rPr lang="en-US" altLang="zh-CN" dirty="0"/>
              <a:t>Online Mobility </a:t>
            </a:r>
            <a:r>
              <a:rPr lang="en-US" altLang="zh-CN" dirty="0" smtClean="0"/>
              <a:t>Model</a:t>
            </a:r>
            <a:r>
              <a:rPr lang="zh-CN" altLang="en-US" dirty="0"/>
              <a:t>以</a:t>
            </a:r>
            <a:r>
              <a:rPr lang="zh-CN" altLang="en-US" dirty="0" smtClean="0"/>
              <a:t>及预览</a:t>
            </a:r>
            <a:r>
              <a:rPr lang="en-US" altLang="zh-CN" dirty="0" smtClean="0"/>
              <a:t>RSRP/SINR/CQI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传</a:t>
            </a:r>
            <a:r>
              <a:rPr lang="zh-CN" altLang="en-US" dirty="0" smtClean="0"/>
              <a:t>统的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界面目前应用相对广泛，本文</a:t>
            </a:r>
            <a:r>
              <a:rPr lang="zh-CN" altLang="en-US" dirty="0"/>
              <a:t>档主要</a:t>
            </a:r>
            <a:r>
              <a:rPr lang="zh-CN" altLang="en-US" dirty="0" smtClean="0"/>
              <a:t>通过两个用例，介绍如何通过</a:t>
            </a:r>
            <a:r>
              <a:rPr lang="en-US" altLang="zh-CN" dirty="0" smtClean="0"/>
              <a:t>E500 GUI</a:t>
            </a:r>
            <a:r>
              <a:rPr lang="zh-CN" altLang="en-US" dirty="0" smtClean="0"/>
              <a:t>，获取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关键参数</a:t>
            </a:r>
            <a:r>
              <a:rPr lang="zh-CN" altLang="en-US" dirty="0"/>
              <a:t>配置</a:t>
            </a:r>
            <a:r>
              <a:rPr lang="zh-CN" altLang="en-US" dirty="0" smtClean="0"/>
              <a:t>，用于</a:t>
            </a:r>
            <a:r>
              <a:rPr lang="en-US" altLang="zh-CN" dirty="0" smtClean="0"/>
              <a:t>EXT-MUE GUI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OMM</a:t>
            </a:r>
            <a:r>
              <a:rPr lang="zh-CN" altLang="en-US" dirty="0" smtClean="0"/>
              <a:t>相关的设置，以</a:t>
            </a:r>
            <a:r>
              <a:rPr lang="en-US" altLang="zh-CN" dirty="0" smtClean="0"/>
              <a:t>LMF7.0.3 TMA</a:t>
            </a:r>
            <a:r>
              <a:rPr lang="zh-CN" altLang="en-US" dirty="0" smtClean="0"/>
              <a:t>为例。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远中近信道模型（静态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切</a:t>
            </a:r>
            <a:r>
              <a:rPr lang="zh-CN" altLang="en-US" dirty="0" smtClean="0"/>
              <a:t>换信道模型配置（动态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58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设置远点信道模型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1" dirty="0" smtClean="0"/>
              <a:t>远点</a:t>
            </a:r>
            <a:r>
              <a:rPr lang="en-US" b="1" i="1" dirty="0" err="1"/>
              <a:t>Ioc</a:t>
            </a:r>
            <a:r>
              <a:rPr lang="en-US" i="1" dirty="0"/>
              <a:t> = RSRP - SINR = -</a:t>
            </a:r>
            <a:r>
              <a:rPr lang="en-US" i="1" dirty="0" smtClean="0"/>
              <a:t>112</a:t>
            </a:r>
            <a:r>
              <a:rPr lang="en-US" altLang="zh-CN" i="1" dirty="0" smtClean="0"/>
              <a:t>dBm </a:t>
            </a:r>
            <a:r>
              <a:rPr lang="en-US" altLang="zh-CN" i="1" dirty="0"/>
              <a:t>- </a:t>
            </a:r>
            <a:r>
              <a:rPr lang="en-US" altLang="zh-CN" i="1" dirty="0" smtClean="0"/>
              <a:t>0dB </a:t>
            </a:r>
            <a:r>
              <a:rPr lang="en-US" altLang="zh-CN" i="1" dirty="0"/>
              <a:t>= -</a:t>
            </a:r>
            <a:r>
              <a:rPr lang="en-US" altLang="zh-CN" i="1" dirty="0" smtClean="0"/>
              <a:t>112dBm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et MM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9390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98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设置远点信道模型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746875" cy="49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远中</a:t>
            </a:r>
            <a:r>
              <a:rPr lang="zh-CN" altLang="en-US" dirty="0" smtClean="0"/>
              <a:t>近坐标点选</a:t>
            </a:r>
            <a:r>
              <a:rPr lang="zh-CN" altLang="en-US" dirty="0"/>
              <a:t>取完</a:t>
            </a:r>
            <a:r>
              <a:rPr lang="zh-CN" altLang="en-US" dirty="0" smtClean="0"/>
              <a:t>成，点击</a:t>
            </a:r>
            <a:r>
              <a:rPr lang="en-US" altLang="zh-CN" b="1" dirty="0" smtClean="0"/>
              <a:t>Save Campaign</a:t>
            </a:r>
            <a:r>
              <a:rPr lang="zh-CN" altLang="en-US" dirty="0" smtClean="0"/>
              <a:t>及时保存相关配置。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r>
              <a:rPr lang="en-US" altLang="zh-CN" dirty="0" smtClean="0"/>
              <a:t>OMM</a:t>
            </a:r>
            <a:r>
              <a:rPr lang="zh-CN" altLang="en-US" dirty="0" smtClean="0"/>
              <a:t>相关参数如下所示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400" i="1" dirty="0"/>
              <a:t>备</a:t>
            </a:r>
            <a:r>
              <a:rPr lang="zh-CN" altLang="en-US" sz="1400" i="1" dirty="0" smtClean="0"/>
              <a:t>注：理</a:t>
            </a:r>
            <a:r>
              <a:rPr lang="zh-CN" altLang="en-US" sz="1400" i="1" dirty="0"/>
              <a:t>论上，只要是满足远中近点</a:t>
            </a:r>
            <a:r>
              <a:rPr lang="en-US" altLang="zh-CN" sz="1400" i="1" dirty="0"/>
              <a:t>RSRP</a:t>
            </a:r>
            <a:r>
              <a:rPr lang="zh-CN" altLang="en-US" sz="1400" i="1" dirty="0"/>
              <a:t>要求的任意坐标点都行，但为方便预览</a:t>
            </a:r>
            <a:r>
              <a:rPr lang="en-US" altLang="zh-CN" sz="1400" i="1" dirty="0"/>
              <a:t>RSRP/SINR/CQI</a:t>
            </a:r>
            <a:r>
              <a:rPr lang="zh-CN" altLang="en-US" sz="1400" i="1" dirty="0"/>
              <a:t>，建议选取的远中</a:t>
            </a:r>
            <a:r>
              <a:rPr lang="zh-CN" altLang="en-US" sz="1400" i="1" dirty="0" smtClean="0"/>
              <a:t>近坐</a:t>
            </a:r>
            <a:r>
              <a:rPr lang="zh-CN" altLang="en-US" sz="1400" i="1" dirty="0"/>
              <a:t>标点分</a:t>
            </a:r>
            <a:r>
              <a:rPr lang="zh-CN" altLang="en-US" sz="1400" i="1" dirty="0" smtClean="0"/>
              <a:t>布在同</a:t>
            </a:r>
            <a:r>
              <a:rPr lang="zh-CN" altLang="en-US" sz="1400" i="1" dirty="0"/>
              <a:t>一直线上，例如都在</a:t>
            </a:r>
            <a:r>
              <a:rPr lang="en-US" altLang="zh-CN" sz="1400" i="1" dirty="0"/>
              <a:t>X</a:t>
            </a:r>
            <a:r>
              <a:rPr lang="zh-CN" altLang="en-US" sz="1400" i="1" dirty="0"/>
              <a:t>轴或</a:t>
            </a:r>
            <a:r>
              <a:rPr lang="en-US" altLang="zh-CN" sz="1400" i="1" dirty="0"/>
              <a:t>Y</a:t>
            </a:r>
            <a:r>
              <a:rPr lang="zh-CN" altLang="en-US" sz="1400" i="1" dirty="0"/>
              <a:t>轴上</a:t>
            </a:r>
            <a:r>
              <a:rPr lang="zh-CN" altLang="en-US" sz="1400" i="1" dirty="0" smtClean="0"/>
              <a:t>。</a:t>
            </a:r>
            <a:endParaRPr lang="en-US" altLang="zh-CN" sz="1400" i="1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676400"/>
            <a:ext cx="59978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962400"/>
            <a:ext cx="5067300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EXT-MUE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关闭并重新打开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，选择</a:t>
            </a:r>
            <a:r>
              <a:rPr lang="en-US" altLang="zh-CN" dirty="0" smtClean="0"/>
              <a:t>EXT-MUE GUI.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25599"/>
            <a:ext cx="2924589" cy="318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67" y="2819400"/>
            <a:ext cx="5254802" cy="345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6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OMM Script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EMUE GUI Script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55000" cy="5146675"/>
          </a:xfrm>
        </p:spPr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据</a:t>
            </a:r>
            <a:r>
              <a:rPr lang="en-US" altLang="zh-CN" dirty="0" smtClean="0"/>
              <a:t>E500 GUI</a:t>
            </a:r>
            <a:r>
              <a:rPr lang="zh-CN" altLang="en-US" dirty="0" smtClean="0"/>
              <a:t>确定的的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参数配置，更新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OMM</a:t>
            </a:r>
            <a:r>
              <a:rPr lang="zh-CN" altLang="en-US" dirty="0" smtClean="0"/>
              <a:t>相关设置，主要包括：</a:t>
            </a:r>
            <a:endParaRPr lang="en-US" altLang="zh-CN" dirty="0" smtClean="0"/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eNB</a:t>
            </a:r>
            <a:r>
              <a:rPr lang="en-US" dirty="0" smtClean="0"/>
              <a:t> Positions</a:t>
            </a:r>
          </a:p>
          <a:p>
            <a:pPr lvl="1"/>
            <a:r>
              <a:rPr lang="en-US" dirty="0" smtClean="0"/>
              <a:t>Start MTS Scenario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33448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8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新</a:t>
            </a:r>
            <a:r>
              <a:rPr lang="en-US" altLang="zh-CN" b="1" dirty="0" smtClean="0"/>
              <a:t>Define </a:t>
            </a:r>
            <a:r>
              <a:rPr lang="en-US" altLang="zh-CN" b="1" dirty="0" err="1" smtClean="0"/>
              <a:t>eNB</a:t>
            </a:r>
            <a:r>
              <a:rPr lang="en-US" altLang="zh-CN" b="1" dirty="0" smtClean="0"/>
              <a:t> Positions</a:t>
            </a:r>
            <a:r>
              <a:rPr lang="zh-CN" altLang="en-US" dirty="0"/>
              <a:t>参</a:t>
            </a:r>
            <a:r>
              <a:rPr lang="zh-CN" altLang="en-US" dirty="0" smtClean="0"/>
              <a:t>数配置。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sz="1400" i="1" dirty="0" smtClean="0">
                <a:solidFill>
                  <a:srgbClr val="FF0000"/>
                </a:solidFill>
              </a:rPr>
              <a:t>备注：如果测</a:t>
            </a:r>
            <a:r>
              <a:rPr lang="zh-CN" altLang="en-US" sz="1400" i="1" dirty="0">
                <a:solidFill>
                  <a:srgbClr val="FF0000"/>
                </a:solidFill>
              </a:rPr>
              <a:t>试</a:t>
            </a:r>
            <a:r>
              <a:rPr lang="en-US" altLang="zh-CN" sz="1400" i="1" dirty="0" smtClean="0">
                <a:solidFill>
                  <a:srgbClr val="FF0000"/>
                </a:solidFill>
              </a:rPr>
              <a:t>Small Cell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，请</a:t>
            </a:r>
            <a:r>
              <a:rPr lang="zh-CN" altLang="en-US" sz="1400" i="1" dirty="0">
                <a:solidFill>
                  <a:srgbClr val="FF0000"/>
                </a:solidFill>
              </a:rPr>
              <a:t>务必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勾选左下角的</a:t>
            </a:r>
            <a:r>
              <a:rPr lang="en-US" altLang="zh-CN" sz="1400" b="1" i="1" dirty="0" smtClean="0">
                <a:solidFill>
                  <a:srgbClr val="FF0000"/>
                </a:solidFill>
              </a:rPr>
              <a:t>Enhanced Measurement</a:t>
            </a:r>
            <a:r>
              <a:rPr lang="en-US" altLang="zh-CN" sz="1400" i="1" dirty="0" smtClean="0">
                <a:solidFill>
                  <a:srgbClr val="FF0000"/>
                </a:solidFill>
              </a:rPr>
              <a:t>.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eNB</a:t>
            </a:r>
            <a:r>
              <a:rPr lang="en-US" dirty="0"/>
              <a:t> </a:t>
            </a:r>
            <a:r>
              <a:rPr lang="en-US" dirty="0" smtClean="0"/>
              <a:t>Positions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600200"/>
            <a:ext cx="7874000" cy="428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8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en-US" altLang="zh-CN" b="1" dirty="0" smtClean="0"/>
              <a:t>Mobility Model Definition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zh-CN" altLang="en-US" sz="1400" i="1" dirty="0" smtClean="0"/>
              <a:t>备注：如果</a:t>
            </a:r>
            <a:r>
              <a:rPr lang="en-US" altLang="zh-CN" sz="1400" i="1" dirty="0" smtClean="0"/>
              <a:t>UE</a:t>
            </a:r>
            <a:r>
              <a:rPr lang="zh-CN" altLang="en-US" sz="1400" i="1" dirty="0" smtClean="0"/>
              <a:t>没有配置信道模型，那么此</a:t>
            </a:r>
            <a:r>
              <a:rPr lang="en-US" altLang="zh-CN" sz="1400" i="1" dirty="0" smtClean="0"/>
              <a:t>UE</a:t>
            </a:r>
            <a:r>
              <a:rPr lang="zh-CN" altLang="en-US" sz="1400" i="1" dirty="0" smtClean="0"/>
              <a:t>默认采用的是真实环境的信道条件。</a:t>
            </a:r>
            <a:endParaRPr lang="en-US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600200"/>
            <a:ext cx="537139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</a:t>
            </a: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331200" cy="5146675"/>
          </a:xfrm>
        </p:spPr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zh-CN" altLang="en-US" dirty="0" smtClean="0">
                <a:solidFill>
                  <a:srgbClr val="FF0000"/>
                </a:solidFill>
              </a:rPr>
              <a:t>近点</a:t>
            </a:r>
            <a:r>
              <a:rPr lang="zh-CN" altLang="en-US" dirty="0" smtClean="0"/>
              <a:t>信道模型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定义信道模型运行于哪个</a:t>
            </a:r>
            <a:r>
              <a:rPr lang="en-US" altLang="zh-CN" dirty="0" smtClean="0"/>
              <a:t>UE Group (UE Contexts).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Waypoints/</a:t>
            </a:r>
            <a:r>
              <a:rPr lang="en-US" altLang="zh-CN" dirty="0" err="1" smtClean="0"/>
              <a:t>Ioc</a:t>
            </a:r>
            <a:r>
              <a:rPr lang="en-US" altLang="zh-CN" dirty="0" smtClean="0"/>
              <a:t>/Fading.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</a:t>
            </a:r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2514600"/>
            <a:ext cx="3894667" cy="3786949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3429000"/>
            <a:ext cx="4876800" cy="119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 bwMode="auto">
          <a:xfrm>
            <a:off x="3572933" y="3746386"/>
            <a:ext cx="533400" cy="152400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30" y="2514600"/>
            <a:ext cx="50752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</a:t>
            </a: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331200" cy="5146675"/>
          </a:xfrm>
        </p:spPr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zh-CN" altLang="en-US" dirty="0" smtClean="0">
                <a:solidFill>
                  <a:srgbClr val="FF0000"/>
                </a:solidFill>
              </a:rPr>
              <a:t>中点</a:t>
            </a:r>
            <a:r>
              <a:rPr lang="zh-CN" altLang="en-US" dirty="0" smtClean="0"/>
              <a:t>信道模型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定义信道模型运行于哪个</a:t>
            </a:r>
            <a:r>
              <a:rPr lang="en-US" altLang="zh-CN" dirty="0" smtClean="0"/>
              <a:t>UE Group (UE Contexts).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Waypoints/</a:t>
            </a:r>
            <a:r>
              <a:rPr lang="en-US" altLang="zh-CN" dirty="0" err="1" smtClean="0"/>
              <a:t>Ioc</a:t>
            </a:r>
            <a:r>
              <a:rPr lang="en-US" altLang="zh-CN" dirty="0" smtClean="0"/>
              <a:t>/Fading.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</a:t>
            </a:r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114800" cy="400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42065"/>
            <a:ext cx="4876800" cy="113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3733800" y="3733800"/>
            <a:ext cx="381000" cy="184349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2438400"/>
            <a:ext cx="50593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3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</a:t>
            </a: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331200" cy="5146675"/>
          </a:xfrm>
        </p:spPr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zh-CN" altLang="en-US" dirty="0" smtClean="0">
                <a:solidFill>
                  <a:srgbClr val="FF0000"/>
                </a:solidFill>
              </a:rPr>
              <a:t>远点</a:t>
            </a:r>
            <a:r>
              <a:rPr lang="zh-CN" altLang="en-US" dirty="0" smtClean="0"/>
              <a:t>信道模型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定义信道模型运行于哪个</a:t>
            </a:r>
            <a:r>
              <a:rPr lang="en-US" altLang="zh-CN" dirty="0" smtClean="0"/>
              <a:t>UE Group (UE Contexts).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Waypoints/</a:t>
            </a:r>
            <a:r>
              <a:rPr lang="en-US" altLang="zh-CN" dirty="0" err="1" smtClean="0"/>
              <a:t>Ioc</a:t>
            </a:r>
            <a:r>
              <a:rPr lang="en-US" altLang="zh-CN" dirty="0" smtClean="0"/>
              <a:t>/Fading.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</a:t>
            </a:r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2438400"/>
            <a:ext cx="3886200" cy="377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2471"/>
            <a:ext cx="4876800" cy="123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3581400" y="3668833"/>
            <a:ext cx="457200" cy="144911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2438400"/>
            <a:ext cx="505936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3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时，请根据测试需求，选择对应的</a:t>
            </a:r>
            <a:r>
              <a:rPr lang="en-US" altLang="zh-CN" dirty="0" smtClean="0"/>
              <a:t>TMA GUI.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80206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6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OMM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通过以上步骤，</a:t>
            </a:r>
            <a:r>
              <a:rPr lang="en-US" altLang="zh-CN" dirty="0"/>
              <a:t>EXT-MUE</a:t>
            </a:r>
            <a:r>
              <a:rPr lang="zh-CN" altLang="en-US" dirty="0"/>
              <a:t>脚本的</a:t>
            </a:r>
            <a:r>
              <a:rPr lang="en-US" altLang="zh-CN" dirty="0"/>
              <a:t>OMM</a:t>
            </a:r>
            <a:r>
              <a:rPr lang="zh-CN" altLang="en-US" dirty="0"/>
              <a:t>相关设置完成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zh-CN" altLang="en-US" sz="1400" i="1" dirty="0" smtClean="0">
                <a:solidFill>
                  <a:srgbClr val="FF0000"/>
                </a:solidFill>
              </a:rPr>
              <a:t>备</a:t>
            </a:r>
            <a:r>
              <a:rPr lang="zh-CN" altLang="en-US" sz="1400" i="1" dirty="0">
                <a:solidFill>
                  <a:srgbClr val="FF0000"/>
                </a:solidFill>
              </a:rPr>
              <a:t>注：为了预留一定时间使</a:t>
            </a:r>
            <a:r>
              <a:rPr lang="en-US" altLang="zh-CN" sz="1400" i="1" dirty="0">
                <a:solidFill>
                  <a:srgbClr val="FF0000"/>
                </a:solidFill>
              </a:rPr>
              <a:t>OMM</a:t>
            </a:r>
            <a:r>
              <a:rPr lang="zh-CN" altLang="en-US" sz="1400" i="1" dirty="0">
                <a:solidFill>
                  <a:srgbClr val="FF0000"/>
                </a:solidFill>
              </a:rPr>
              <a:t>生效，</a:t>
            </a:r>
            <a:r>
              <a:rPr lang="en-US" altLang="zh-CN" sz="1400" b="1" i="1" dirty="0">
                <a:solidFill>
                  <a:srgbClr val="FF0000"/>
                </a:solidFill>
              </a:rPr>
              <a:t>Attach Start Delay</a:t>
            </a:r>
            <a:r>
              <a:rPr lang="zh-CN" altLang="en-US" sz="1400" i="1" dirty="0">
                <a:solidFill>
                  <a:srgbClr val="FF0000"/>
                </a:solidFill>
              </a:rPr>
              <a:t>至少需设置</a:t>
            </a:r>
            <a:r>
              <a:rPr lang="en-US" altLang="zh-CN" sz="1400" i="1" dirty="0">
                <a:solidFill>
                  <a:srgbClr val="FF0000"/>
                </a:solidFill>
              </a:rPr>
              <a:t>2</a:t>
            </a:r>
            <a:r>
              <a:rPr lang="zh-CN" altLang="en-US" sz="1400" i="1" dirty="0">
                <a:solidFill>
                  <a:srgbClr val="FF0000"/>
                </a:solidFill>
              </a:rPr>
              <a:t>秒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。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676400"/>
            <a:ext cx="527547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917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查询</a:t>
            </a:r>
            <a:r>
              <a:rPr lang="en-US" altLang="zh-CN" dirty="0" smtClean="0"/>
              <a:t>UE OMM</a:t>
            </a:r>
            <a:r>
              <a:rPr lang="zh-CN" altLang="en-US" dirty="0" smtClean="0"/>
              <a:t>状态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测试过程中，可通过</a:t>
            </a:r>
            <a:r>
              <a:rPr lang="en-US" b="1" dirty="0" smtClean="0"/>
              <a:t>Display UE Status</a:t>
            </a:r>
            <a:r>
              <a:rPr lang="zh-CN" altLang="en-US" dirty="0" smtClean="0"/>
              <a:t>查询任意指定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zh-CN" altLang="en-US" dirty="0"/>
              <a:t>移</a:t>
            </a:r>
            <a:r>
              <a:rPr lang="zh-CN" altLang="en-US" dirty="0" smtClean="0"/>
              <a:t>动状态信息。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Display UE Status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344863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1981200"/>
            <a:ext cx="5105399" cy="1695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93" y="4953000"/>
            <a:ext cx="45799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 bwMode="auto">
          <a:xfrm>
            <a:off x="5791200" y="3810000"/>
            <a:ext cx="381000" cy="1066800"/>
          </a:xfrm>
          <a:prstGeom prst="down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62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altLang="zh-CN" dirty="0" smtClean="0"/>
              <a:t>Path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测试过程中，可通过</a:t>
            </a:r>
            <a:r>
              <a:rPr lang="en-US" b="1" dirty="0" smtClean="0"/>
              <a:t>L1DLSTATS </a:t>
            </a:r>
            <a:r>
              <a:rPr lang="en-US" dirty="0" smtClean="0"/>
              <a:t>V</a:t>
            </a:r>
            <a:r>
              <a:rPr lang="en-US" altLang="zh-CN" dirty="0" smtClean="0"/>
              <a:t>iew</a:t>
            </a:r>
            <a:r>
              <a:rPr lang="zh-CN" altLang="en-US" dirty="0" smtClean="0"/>
              <a:t>界面实时查看</a:t>
            </a:r>
            <a:r>
              <a:rPr lang="en-US" b="1" dirty="0" smtClean="0"/>
              <a:t>Path Loss</a:t>
            </a:r>
            <a:r>
              <a:rPr lang="en-US" dirty="0" smtClean="0"/>
              <a:t>. </a:t>
            </a:r>
            <a:r>
              <a:rPr lang="en-US" b="1" dirty="0" smtClean="0"/>
              <a:t>SINR</a:t>
            </a:r>
            <a:r>
              <a:rPr lang="zh-CN" altLang="en-US" dirty="0" smtClean="0"/>
              <a:t>则需要通过</a:t>
            </a:r>
            <a:r>
              <a:rPr lang="en-US" b="1" dirty="0" smtClean="0"/>
              <a:t>L1DLSTATS</a:t>
            </a:r>
            <a:r>
              <a:rPr lang="en-US" dirty="0" smtClean="0"/>
              <a:t> log</a:t>
            </a:r>
            <a:r>
              <a:rPr lang="zh-CN" altLang="en-US" dirty="0" smtClean="0"/>
              <a:t>查看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zh-CN" altLang="en-US" sz="1400" i="1" dirty="0"/>
              <a:t>备</a:t>
            </a:r>
            <a:r>
              <a:rPr lang="zh-CN" altLang="en-US" sz="1400" i="1" dirty="0" smtClean="0"/>
              <a:t>注：如果</a:t>
            </a:r>
            <a:r>
              <a:rPr lang="en-US" altLang="zh-CN" sz="1400" i="1" dirty="0" smtClean="0"/>
              <a:t>UE</a:t>
            </a:r>
            <a:r>
              <a:rPr lang="zh-CN" altLang="en-US" sz="1400" i="1" dirty="0" smtClean="0"/>
              <a:t>没有配置信道模型，那么该</a:t>
            </a:r>
            <a:r>
              <a:rPr lang="en-US" altLang="zh-CN" sz="1400" i="1" dirty="0" smtClean="0"/>
              <a:t>UE</a:t>
            </a:r>
            <a:r>
              <a:rPr lang="zh-CN" altLang="en-US" sz="1400" i="1" dirty="0" smtClean="0"/>
              <a:t>的</a:t>
            </a:r>
            <a:r>
              <a:rPr lang="en-US" altLang="zh-CN" sz="1400" i="1" dirty="0" smtClean="0"/>
              <a:t>Path Loss</a:t>
            </a:r>
            <a:r>
              <a:rPr lang="zh-CN" altLang="en-US" sz="1400" i="1" dirty="0" smtClean="0"/>
              <a:t>默认为</a:t>
            </a:r>
            <a:r>
              <a:rPr lang="en-US" altLang="zh-CN" sz="1400" i="1" dirty="0" smtClean="0"/>
              <a:t>10. L1DLSTATS</a:t>
            </a:r>
            <a:r>
              <a:rPr lang="zh-CN" altLang="en-US" sz="1400" i="1" dirty="0" smtClean="0"/>
              <a:t>的</a:t>
            </a:r>
            <a:r>
              <a:rPr lang="en-US" altLang="zh-CN" sz="1400" i="1" dirty="0" smtClean="0"/>
              <a:t>SINR</a:t>
            </a:r>
            <a:r>
              <a:rPr lang="zh-CN" altLang="en-US" sz="1400" i="1" dirty="0" smtClean="0"/>
              <a:t>则记录为</a:t>
            </a:r>
            <a:r>
              <a:rPr lang="en-US" altLang="zh-CN" sz="1400" i="1" dirty="0" smtClean="0"/>
              <a:t>0</a:t>
            </a:r>
            <a:r>
              <a:rPr lang="zh-CN" altLang="en-US" sz="1400" i="1" dirty="0" smtClean="0"/>
              <a:t>。</a:t>
            </a:r>
            <a:endParaRPr lang="en-US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L1DLSTATS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81200"/>
            <a:ext cx="7286626" cy="391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834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altLang="zh-CN" dirty="0" smtClean="0"/>
              <a:t>CQI/PMI/RI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测试过程中，通过</a:t>
            </a:r>
            <a:r>
              <a:rPr lang="en-US" b="1" dirty="0" smtClean="0"/>
              <a:t>L1ULSTATS </a:t>
            </a:r>
            <a:r>
              <a:rPr lang="en-US" dirty="0" smtClean="0"/>
              <a:t>V</a:t>
            </a:r>
            <a:r>
              <a:rPr lang="en-US" altLang="zh-CN" dirty="0" smtClean="0"/>
              <a:t>iew</a:t>
            </a:r>
            <a:r>
              <a:rPr lang="zh-CN" altLang="en-US" dirty="0" smtClean="0"/>
              <a:t>界面实时查看</a:t>
            </a:r>
            <a:r>
              <a:rPr lang="en-US" b="1" dirty="0" smtClean="0"/>
              <a:t>Mean Wideband CQI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L1ULSTATS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06" y="1981200"/>
            <a:ext cx="7713663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94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 smtClean="0">
                <a:cs typeface="Arial" pitchFamily="34" charset="0"/>
              </a:rPr>
              <a:t>Handover</a:t>
            </a:r>
            <a:r>
              <a:rPr lang="zh-CN" altLang="en-US" sz="3200" dirty="0" smtClean="0">
                <a:cs typeface="Arial" pitchFamily="34" charset="0"/>
              </a:rPr>
              <a:t>信道模型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4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cs typeface="Arial" pitchFamily="34" charset="0"/>
              </a:rPr>
              <a:t>Handover</a:t>
            </a:r>
            <a:r>
              <a:rPr lang="zh-CN" altLang="en-US" dirty="0" smtClean="0">
                <a:cs typeface="Arial" pitchFamily="34" charset="0"/>
              </a:rPr>
              <a:t>信</a:t>
            </a:r>
            <a:r>
              <a:rPr lang="zh-CN" altLang="en-US" dirty="0">
                <a:cs typeface="Arial" pitchFamily="34" charset="0"/>
              </a:rPr>
              <a:t>道模</a:t>
            </a:r>
            <a:r>
              <a:rPr lang="zh-CN" altLang="en-US" dirty="0" smtClean="0">
                <a:cs typeface="Arial" pitchFamily="34" charset="0"/>
              </a:rPr>
              <a:t>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UE</a:t>
            </a:r>
            <a:r>
              <a:rPr lang="zh-CN" altLang="en-US" dirty="0" smtClean="0"/>
              <a:t>在两个小区之前来回切换。</a:t>
            </a:r>
            <a:endParaRPr lang="en-US" altLang="zh-CN" dirty="0" smtClean="0"/>
          </a:p>
          <a:p>
            <a:r>
              <a:rPr lang="zh-CN" altLang="en-US" dirty="0"/>
              <a:t>预知条件</a:t>
            </a:r>
            <a:endParaRPr lang="en-US" dirty="0"/>
          </a:p>
          <a:p>
            <a:pPr lvl="1"/>
            <a:r>
              <a:rPr lang="zh-CN" altLang="en-US" dirty="0"/>
              <a:t>小区下行频率</a:t>
            </a:r>
            <a:endParaRPr lang="en-US" dirty="0"/>
          </a:p>
          <a:p>
            <a:pPr lvl="1"/>
            <a:r>
              <a:rPr lang="zh-CN" altLang="en-US" dirty="0"/>
              <a:t>参考信号发射功</a:t>
            </a:r>
            <a:r>
              <a:rPr lang="zh-CN" altLang="en-US" dirty="0" smtClean="0"/>
              <a:t>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切换门限</a:t>
            </a:r>
            <a:endParaRPr lang="en-US" dirty="0"/>
          </a:p>
          <a:p>
            <a:r>
              <a:rPr lang="zh-CN" altLang="en-US" dirty="0"/>
              <a:t>通过</a:t>
            </a:r>
            <a:r>
              <a:rPr lang="en-US" altLang="zh-CN" dirty="0"/>
              <a:t>E500 GUI</a:t>
            </a:r>
            <a:r>
              <a:rPr lang="zh-CN" altLang="en-US" dirty="0"/>
              <a:t>，获取如下</a:t>
            </a:r>
            <a:r>
              <a:rPr lang="en-US" altLang="zh-CN" dirty="0"/>
              <a:t>OMM</a:t>
            </a:r>
            <a:r>
              <a:rPr lang="zh-CN" altLang="en-US" dirty="0"/>
              <a:t>关键参数配置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i="1" dirty="0" smtClean="0"/>
              <a:t>备注：</a:t>
            </a:r>
            <a:r>
              <a:rPr lang="en-US" altLang="zh-CN" sz="1400" i="1" dirty="0" smtClean="0"/>
              <a:t>EXT-MUE GUI</a:t>
            </a:r>
            <a:r>
              <a:rPr lang="zh-CN" altLang="en-US" sz="1400" i="1" dirty="0" smtClean="0"/>
              <a:t>的</a:t>
            </a:r>
            <a:r>
              <a:rPr lang="en-US" altLang="zh-CN" sz="1400" b="1" i="1" dirty="0" smtClean="0"/>
              <a:t>Cell Range</a:t>
            </a:r>
            <a:r>
              <a:rPr lang="zh-CN" altLang="en-US" sz="1400" i="1" dirty="0" smtClean="0"/>
              <a:t>等价于</a:t>
            </a:r>
            <a:r>
              <a:rPr lang="en-US" altLang="zh-CN" sz="1400" i="1" dirty="0" smtClean="0"/>
              <a:t>E500 GUI</a:t>
            </a:r>
            <a:r>
              <a:rPr lang="zh-CN" altLang="en-US" sz="1400" i="1" dirty="0" smtClean="0"/>
              <a:t>的</a:t>
            </a:r>
            <a:r>
              <a:rPr lang="en-US" altLang="zh-CN" sz="1400" b="1" i="1" dirty="0" smtClean="0"/>
              <a:t>Radius</a:t>
            </a:r>
            <a:r>
              <a:rPr lang="en-US" altLang="zh-CN" sz="1400" i="1" dirty="0" smtClean="0"/>
              <a:t>.</a:t>
            </a:r>
            <a:endParaRPr lang="en-US" altLang="zh-CN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测试需求 </a:t>
            </a:r>
            <a:r>
              <a:rPr lang="en-US" altLang="zh-CN" dirty="0"/>
              <a:t>&amp; 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5684837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232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创建新的</a:t>
            </a:r>
            <a:r>
              <a:rPr lang="en-US" altLang="zh-CN" dirty="0" smtClean="0"/>
              <a:t>Campaign</a:t>
            </a:r>
            <a:r>
              <a:rPr lang="zh-CN" altLang="en-US" dirty="0" smtClean="0"/>
              <a:t>并相应更新</a:t>
            </a:r>
            <a:r>
              <a:rPr lang="en-US" altLang="zh-CN" dirty="0" smtClean="0"/>
              <a:t>Campaign</a:t>
            </a:r>
            <a:r>
              <a:rPr lang="zh-CN" altLang="en-US" dirty="0" smtClean="0"/>
              <a:t>名字。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 Campaign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4" y="1676400"/>
            <a:ext cx="7115175" cy="468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1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删除</a:t>
            </a:r>
            <a:r>
              <a:rPr lang="en-US" altLang="zh-CN" dirty="0" smtClean="0"/>
              <a:t>eNB_01 RC1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RC2</a:t>
            </a:r>
            <a:r>
              <a:rPr lang="zh-CN" altLang="en-US" dirty="0" smtClean="0"/>
              <a:t>对应的小区。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Cells &amp; Route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65303"/>
            <a:ext cx="6442075" cy="471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7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eNodeB</a:t>
            </a:r>
            <a:r>
              <a:rPr lang="en-US" dirty="0" smtClean="0"/>
              <a:t> and Route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新</a:t>
            </a:r>
            <a:r>
              <a:rPr lang="en-US" altLang="zh-CN" dirty="0" smtClean="0"/>
              <a:t>RC0 OMM</a:t>
            </a:r>
            <a:r>
              <a:rPr lang="zh-CN" altLang="en-US" dirty="0" smtClean="0"/>
              <a:t>相关参数：</a:t>
            </a:r>
            <a:r>
              <a:rPr lang="en-US" altLang="zh-CN" dirty="0" smtClean="0"/>
              <a:t>Frequency/Radius/Start &amp; End Angle/RS Power.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配置小区参数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6061075" cy="44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eNodeB</a:t>
            </a:r>
            <a:r>
              <a:rPr lang="en-US" dirty="0"/>
              <a:t> and Route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新</a:t>
            </a:r>
            <a:r>
              <a:rPr lang="en-US" altLang="zh-CN" b="1" dirty="0" smtClean="0"/>
              <a:t>Set MM Inputs</a:t>
            </a:r>
            <a:r>
              <a:rPr lang="zh-CN" altLang="en-US" dirty="0" smtClean="0"/>
              <a:t>参数：</a:t>
            </a:r>
            <a:r>
              <a:rPr lang="en-US" altLang="zh-CN" dirty="0" smtClean="0"/>
              <a:t>Channel Profile/</a:t>
            </a:r>
            <a:r>
              <a:rPr lang="en-US" altLang="zh-CN" dirty="0" err="1" smtClean="0"/>
              <a:t>Ioc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et MM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26436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7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EXT-MUE GUI</a:t>
            </a:r>
            <a:r>
              <a:rPr lang="zh-CN" altLang="en-US" dirty="0"/>
              <a:t>通过</a:t>
            </a:r>
            <a:r>
              <a:rPr lang="en-US" altLang="zh-CN" b="1" dirty="0"/>
              <a:t>Define </a:t>
            </a:r>
            <a:r>
              <a:rPr lang="en-US" altLang="zh-CN" b="1" dirty="0" err="1"/>
              <a:t>eNB</a:t>
            </a:r>
            <a:r>
              <a:rPr lang="en-US" altLang="zh-CN" b="1" dirty="0"/>
              <a:t> Positions</a:t>
            </a:r>
            <a:r>
              <a:rPr lang="en-US" altLang="zh-CN" dirty="0"/>
              <a:t> &amp; </a:t>
            </a:r>
            <a:r>
              <a:rPr lang="en-US" altLang="zh-CN" b="1" dirty="0"/>
              <a:t>Start MTS Scenario</a:t>
            </a:r>
            <a:r>
              <a:rPr lang="zh-CN" altLang="en-US" dirty="0"/>
              <a:t>定义</a:t>
            </a:r>
            <a:r>
              <a:rPr lang="en-US" altLang="zh-CN" dirty="0"/>
              <a:t>OMM</a:t>
            </a:r>
            <a:r>
              <a:rPr lang="zh-CN" altLang="en-US" dirty="0"/>
              <a:t>相关参数。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EXT-MUE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949090"/>
            <a:ext cx="6632575" cy="436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8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</a:t>
            </a:r>
            <a:r>
              <a:rPr lang="zh-CN" altLang="en-US" dirty="0" smtClean="0"/>
              <a:t>择起始坐标点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拖动小图钉，实时显示当前位置的</a:t>
            </a:r>
            <a:r>
              <a:rPr lang="en-US" altLang="zh-CN" dirty="0" smtClean="0"/>
              <a:t>RSRP/SINR/CQI.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6518275" cy="47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86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</a:t>
            </a:r>
            <a:r>
              <a:rPr lang="zh-CN" altLang="en-US" dirty="0" smtClean="0"/>
              <a:t>择终止坐</a:t>
            </a:r>
            <a:r>
              <a:rPr lang="zh-CN" altLang="en-US" dirty="0"/>
              <a:t>标点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6670675" cy="48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1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eNB_02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6670675" cy="48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75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添加小区</a:t>
            </a:r>
            <a:r>
              <a:rPr lang="en-US" altLang="zh-CN" dirty="0" smtClean="0"/>
              <a:t>RC1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9687"/>
            <a:ext cx="6746875" cy="49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203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调整</a:t>
            </a:r>
            <a:r>
              <a:rPr lang="en-US" altLang="zh-CN" dirty="0" smtClean="0"/>
              <a:t>RC1</a:t>
            </a:r>
            <a:r>
              <a:rPr lang="zh-CN" altLang="en-US" dirty="0" smtClean="0"/>
              <a:t>小区参数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823075" cy="499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160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预览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变化趋势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" y="1371600"/>
            <a:ext cx="6746875" cy="494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261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预览</a:t>
            </a:r>
            <a:r>
              <a:rPr lang="en-US" altLang="zh-CN" dirty="0"/>
              <a:t>RSRP</a:t>
            </a:r>
            <a:r>
              <a:rPr lang="zh-CN" altLang="en-US" dirty="0"/>
              <a:t>变化趋势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变化趋势不满足预期，请微调</a:t>
            </a:r>
            <a:r>
              <a:rPr lang="en-US" altLang="zh-CN" dirty="0" err="1" smtClean="0"/>
              <a:t>eNB</a:t>
            </a:r>
            <a:r>
              <a:rPr lang="zh-CN" altLang="en-US" dirty="0" smtClean="0"/>
              <a:t>或路径的位置。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" y="1676400"/>
            <a:ext cx="7667625" cy="465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802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微调</a:t>
            </a:r>
            <a:r>
              <a:rPr lang="en-US" altLang="zh-CN" dirty="0" smtClean="0"/>
              <a:t>eNB_02</a:t>
            </a:r>
            <a:r>
              <a:rPr lang="zh-CN" altLang="en-US" dirty="0" smtClean="0"/>
              <a:t>坐标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6670675" cy="48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271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预览</a:t>
            </a:r>
            <a:r>
              <a:rPr lang="en-US" altLang="zh-CN" dirty="0"/>
              <a:t>RSRP</a:t>
            </a:r>
            <a:r>
              <a:rPr lang="zh-CN" altLang="en-US" dirty="0"/>
              <a:t>变化趋势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调整</a:t>
            </a:r>
            <a:r>
              <a:rPr lang="en-US" altLang="zh-CN" dirty="0" smtClean="0"/>
              <a:t>eNB_02</a:t>
            </a:r>
            <a:r>
              <a:rPr lang="zh-CN" altLang="en-US" dirty="0" smtClean="0"/>
              <a:t>坐标后，再次预览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，直至变化趋势符合预期。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" y="1676400"/>
            <a:ext cx="7981950" cy="45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492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确定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Handover</a:t>
            </a:r>
            <a:r>
              <a:rPr lang="zh-CN" altLang="en-US" dirty="0" smtClean="0"/>
              <a:t>相关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参数选取完成，点</a:t>
            </a:r>
            <a:r>
              <a:rPr lang="zh-CN" altLang="en-US" dirty="0"/>
              <a:t>击</a:t>
            </a:r>
            <a:r>
              <a:rPr lang="en-US" altLang="zh-CN" b="1" dirty="0"/>
              <a:t>Save Campaign</a:t>
            </a:r>
            <a:r>
              <a:rPr lang="zh-CN" altLang="en-US" dirty="0"/>
              <a:t>及时保存相关配</a:t>
            </a:r>
            <a:r>
              <a:rPr lang="zh-CN" altLang="en-US" dirty="0" smtClean="0"/>
              <a:t>置。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zh-CN" dirty="0" smtClean="0"/>
              <a:t>Handover</a:t>
            </a:r>
            <a:r>
              <a:rPr lang="zh-CN" altLang="en-US" dirty="0" smtClean="0"/>
              <a:t>相关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参数如下所示。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72733"/>
            <a:ext cx="7620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569277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7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EXT-MUE – Define </a:t>
            </a:r>
            <a:r>
              <a:rPr lang="en-US" dirty="0" err="1"/>
              <a:t>eNB</a:t>
            </a:r>
            <a:r>
              <a:rPr lang="en-US" dirty="0"/>
              <a:t> Positions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" y="1600200"/>
            <a:ext cx="8096250" cy="440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6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EXT-MUE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关闭并重新打开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，选择</a:t>
            </a:r>
            <a:r>
              <a:rPr lang="en-US" altLang="zh-CN" dirty="0" smtClean="0"/>
              <a:t>EXT-MUE GUI.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25599"/>
            <a:ext cx="2924589" cy="318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19400"/>
            <a:ext cx="5334000" cy="3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5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EMUE GUI Script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55000" cy="5146675"/>
          </a:xfrm>
        </p:spPr>
        <p:txBody>
          <a:bodyPr/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据</a:t>
            </a:r>
            <a:r>
              <a:rPr lang="en-US" altLang="zh-CN" dirty="0" smtClean="0"/>
              <a:t>E500 GUI</a:t>
            </a:r>
            <a:r>
              <a:rPr lang="zh-CN" altLang="en-US" dirty="0" smtClean="0"/>
              <a:t>确定的的</a:t>
            </a:r>
            <a:r>
              <a:rPr lang="en-US" altLang="zh-CN" dirty="0" smtClean="0"/>
              <a:t>OMM</a:t>
            </a:r>
            <a:r>
              <a:rPr lang="zh-CN" altLang="en-US" dirty="0" smtClean="0"/>
              <a:t>参数配置，更新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OMM</a:t>
            </a:r>
            <a:r>
              <a:rPr lang="zh-CN" altLang="en-US" dirty="0" smtClean="0"/>
              <a:t>相关设置，主要包括：</a:t>
            </a:r>
            <a:endParaRPr lang="en-US" altLang="zh-CN" dirty="0" smtClean="0"/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eNB</a:t>
            </a:r>
            <a:r>
              <a:rPr lang="en-US" dirty="0" smtClean="0"/>
              <a:t> Positions</a:t>
            </a:r>
          </a:p>
          <a:p>
            <a:pPr lvl="1"/>
            <a:r>
              <a:rPr lang="en-US" dirty="0" smtClean="0"/>
              <a:t>Start MTS Scenario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10" y="2743200"/>
            <a:ext cx="33448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237162"/>
          </a:xfrm>
        </p:spPr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新</a:t>
            </a:r>
            <a:r>
              <a:rPr lang="en-US" altLang="zh-CN" b="1" dirty="0" smtClean="0"/>
              <a:t>Define </a:t>
            </a:r>
            <a:r>
              <a:rPr lang="en-US" altLang="zh-CN" b="1" dirty="0" err="1" smtClean="0"/>
              <a:t>eNB</a:t>
            </a:r>
            <a:r>
              <a:rPr lang="en-US" altLang="zh-CN" b="1" dirty="0" smtClean="0"/>
              <a:t> Positions</a:t>
            </a:r>
            <a:r>
              <a:rPr lang="zh-CN" altLang="en-US" dirty="0"/>
              <a:t>参</a:t>
            </a:r>
            <a:r>
              <a:rPr lang="zh-CN" altLang="en-US" dirty="0" smtClean="0"/>
              <a:t>数配置。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sz="1400" i="1" dirty="0" smtClean="0"/>
              <a:t>备注：</a:t>
            </a:r>
            <a:r>
              <a:rPr lang="en-US" altLang="zh-CN" sz="1400" i="1" dirty="0" smtClean="0"/>
              <a:t>1. </a:t>
            </a:r>
            <a:r>
              <a:rPr lang="zh-CN" altLang="en-US" sz="1400" i="1" dirty="0" smtClean="0"/>
              <a:t>此处的</a:t>
            </a:r>
            <a:r>
              <a:rPr lang="en-US" altLang="zh-CN" sz="1400" i="1" dirty="0" err="1" smtClean="0"/>
              <a:t>eNB</a:t>
            </a:r>
            <a:r>
              <a:rPr lang="zh-CN" altLang="en-US" sz="1400" i="1" dirty="0" smtClean="0"/>
              <a:t>是</a:t>
            </a:r>
            <a:r>
              <a:rPr lang="zh-CN" altLang="en-US" sz="1400" i="1" dirty="0"/>
              <a:t>逻</a:t>
            </a:r>
            <a:r>
              <a:rPr lang="zh-CN" altLang="en-US" sz="1400" i="1" dirty="0" smtClean="0"/>
              <a:t>辑上的概念，并不完全等价于物理上的</a:t>
            </a:r>
            <a:r>
              <a:rPr lang="en-US" altLang="zh-CN" sz="1400" i="1" dirty="0" err="1" smtClean="0"/>
              <a:t>eNB</a:t>
            </a:r>
            <a:r>
              <a:rPr lang="zh-CN" altLang="en-US" sz="1400" i="1" dirty="0" smtClean="0"/>
              <a:t>；定义多个</a:t>
            </a:r>
            <a:r>
              <a:rPr lang="en-US" altLang="zh-CN" sz="1400" i="1" dirty="0" err="1" smtClean="0"/>
              <a:t>eNB</a:t>
            </a:r>
            <a:r>
              <a:rPr lang="zh-CN" altLang="en-US" sz="1400" i="1" dirty="0" smtClean="0"/>
              <a:t>主要是为了使全向小区分布在不同位置，从而实现部分覆盖。</a:t>
            </a:r>
            <a:endParaRPr lang="en-US" altLang="zh-CN" sz="1400" i="1" dirty="0" smtClean="0"/>
          </a:p>
          <a:p>
            <a:pPr marL="0" indent="0">
              <a:buNone/>
            </a:pPr>
            <a:r>
              <a:rPr lang="en-US" altLang="zh-CN" sz="1400" i="1" dirty="0" smtClean="0"/>
              <a:t>2. </a:t>
            </a:r>
            <a:r>
              <a:rPr lang="zh-CN" altLang="en-US" sz="1400" i="1" dirty="0" smtClean="0"/>
              <a:t>如果</a:t>
            </a:r>
            <a:r>
              <a:rPr lang="en-US" altLang="zh-CN" sz="1400" b="1" i="1" dirty="0" smtClean="0"/>
              <a:t>Define </a:t>
            </a:r>
            <a:r>
              <a:rPr lang="en-US" altLang="zh-CN" sz="1400" b="1" i="1" dirty="0" err="1" smtClean="0"/>
              <a:t>eNB</a:t>
            </a:r>
            <a:r>
              <a:rPr lang="en-US" altLang="zh-CN" sz="1400" b="1" i="1" dirty="0" smtClean="0"/>
              <a:t> Positions</a:t>
            </a:r>
            <a:r>
              <a:rPr lang="zh-CN" altLang="en-US" sz="1400" i="1" dirty="0" smtClean="0"/>
              <a:t>定义多个小区，小区参数及小区排序最好与</a:t>
            </a:r>
            <a:r>
              <a:rPr lang="en-US" altLang="zh-CN" sz="1400" b="1" i="1" dirty="0" smtClean="0"/>
              <a:t>Configure Radio Contexts</a:t>
            </a:r>
            <a:r>
              <a:rPr lang="zh-CN" altLang="en-US" sz="1400" i="1" dirty="0" smtClean="0"/>
              <a:t>完全一致。</a:t>
            </a:r>
            <a:endParaRPr lang="en-US" altLang="zh-CN" sz="1400" i="1" dirty="0" smtClean="0"/>
          </a:p>
          <a:p>
            <a:pPr marL="0" indent="0">
              <a:buNone/>
            </a:pPr>
            <a:r>
              <a:rPr lang="en-US" altLang="zh-CN" sz="1400" i="1" dirty="0" smtClean="0"/>
              <a:t>3. </a:t>
            </a:r>
            <a:r>
              <a:rPr lang="zh-CN" altLang="en-US" sz="1400" i="1" dirty="0" smtClean="0"/>
              <a:t>如果测</a:t>
            </a:r>
            <a:r>
              <a:rPr lang="zh-CN" altLang="en-US" sz="1400" i="1" dirty="0"/>
              <a:t>试</a:t>
            </a:r>
            <a:r>
              <a:rPr lang="en-US" altLang="zh-CN" sz="1400" i="1" dirty="0" smtClean="0"/>
              <a:t>Small Cell</a:t>
            </a:r>
            <a:r>
              <a:rPr lang="zh-CN" altLang="en-US" sz="1400" i="1" dirty="0" smtClean="0"/>
              <a:t>，请</a:t>
            </a:r>
            <a:r>
              <a:rPr lang="zh-CN" altLang="en-US" sz="1400" i="1" dirty="0"/>
              <a:t>务必</a:t>
            </a:r>
            <a:r>
              <a:rPr lang="zh-CN" altLang="en-US" sz="1400" i="1" dirty="0" smtClean="0"/>
              <a:t>勾选左下角的</a:t>
            </a:r>
            <a:r>
              <a:rPr lang="en-US" altLang="zh-CN" sz="1400" b="1" i="1" dirty="0" smtClean="0"/>
              <a:t>Enhanced Measurement</a:t>
            </a:r>
            <a:r>
              <a:rPr lang="en-US" altLang="zh-CN" sz="1400" i="1" dirty="0" smtClean="0"/>
              <a:t>.</a:t>
            </a:r>
            <a:endParaRPr lang="en-US" sz="1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eNB</a:t>
            </a:r>
            <a:r>
              <a:rPr lang="en-US" dirty="0"/>
              <a:t> </a:t>
            </a:r>
            <a:r>
              <a:rPr lang="en-US" dirty="0" smtClean="0"/>
              <a:t>Positions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642534"/>
            <a:ext cx="6476999" cy="352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5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en-US" altLang="zh-CN" b="1" dirty="0" smtClean="0"/>
              <a:t>Mobility Model Definition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2" y="1600200"/>
            <a:ext cx="6086475" cy="483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7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331200" cy="5146675"/>
          </a:xfrm>
        </p:spPr>
        <p:txBody>
          <a:bodyPr/>
          <a:lstStyle/>
          <a:p>
            <a:r>
              <a:rPr lang="zh-CN" altLang="en-US" dirty="0" smtClean="0"/>
              <a:t>添加或更新</a:t>
            </a:r>
            <a:r>
              <a:rPr lang="en-US" altLang="zh-CN" dirty="0" smtClean="0"/>
              <a:t>Handover</a:t>
            </a:r>
            <a:r>
              <a:rPr lang="zh-CN" altLang="en-US" dirty="0" smtClean="0"/>
              <a:t>信道模型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定义信道模型运行于哪个</a:t>
            </a:r>
            <a:r>
              <a:rPr lang="en-US" altLang="zh-CN" dirty="0" smtClean="0"/>
              <a:t>UE Group (UE Contexts).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Waypoints/Path End/Average Speed/</a:t>
            </a:r>
            <a:r>
              <a:rPr lang="en-US" altLang="zh-CN" dirty="0" err="1" smtClean="0"/>
              <a:t>Ioc</a:t>
            </a:r>
            <a:r>
              <a:rPr lang="en-US" altLang="zh-CN" dirty="0" smtClean="0"/>
              <a:t>/Fading/Time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</a:t>
            </a:r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43" y="3505200"/>
            <a:ext cx="4640263" cy="116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43" y="2667000"/>
            <a:ext cx="464026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6833"/>
            <a:ext cx="3860043" cy="375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3505200" y="3886200"/>
            <a:ext cx="838200" cy="203116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6942137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0" y="2602442"/>
            <a:ext cx="6950075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Handover Script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</a:t>
            </a:r>
            <a:r>
              <a:rPr lang="zh-CN" altLang="en-US" dirty="0" smtClean="0"/>
              <a:t>过以上步骤，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Handover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OMM</a:t>
            </a:r>
            <a:r>
              <a:rPr lang="zh-CN" altLang="en-US" dirty="0" smtClean="0"/>
              <a:t>设置完成。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zh-CN" altLang="en-US" sz="1400" i="1" dirty="0" smtClean="0">
                <a:solidFill>
                  <a:srgbClr val="FF0000"/>
                </a:solidFill>
              </a:rPr>
              <a:t>备注：为了预留一定时间使</a:t>
            </a:r>
            <a:r>
              <a:rPr lang="en-US" altLang="zh-CN" sz="1400" i="1" dirty="0" smtClean="0">
                <a:solidFill>
                  <a:srgbClr val="FF0000"/>
                </a:solidFill>
              </a:rPr>
              <a:t>OMM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生效，</a:t>
            </a:r>
            <a:r>
              <a:rPr lang="en-US" altLang="zh-CN" sz="1400" b="1" i="1" dirty="0" smtClean="0">
                <a:solidFill>
                  <a:srgbClr val="FF0000"/>
                </a:solidFill>
              </a:rPr>
              <a:t>Attach Start Delay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至少需设置</a:t>
            </a:r>
            <a:r>
              <a:rPr lang="en-US" altLang="zh-CN" sz="1400" i="1" dirty="0" smtClean="0">
                <a:solidFill>
                  <a:srgbClr val="FF0000"/>
                </a:solidFill>
              </a:rPr>
              <a:t>2</a:t>
            </a:r>
            <a:r>
              <a:rPr lang="zh-CN" altLang="en-US" sz="1400" i="1" dirty="0" smtClean="0">
                <a:solidFill>
                  <a:srgbClr val="FF0000"/>
                </a:solidFill>
              </a:rPr>
              <a:t>秒。</a:t>
            </a:r>
            <a:endParaRPr lang="en-US" altLang="zh-CN" sz="1400" i="1" dirty="0" smtClean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" y="1600201"/>
            <a:ext cx="53713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8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EMUE GUI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测试过程中</a:t>
            </a:r>
            <a:endParaRPr lang="en-US" altLang="zh-CN" dirty="0" smtClean="0"/>
          </a:p>
          <a:p>
            <a:pPr lvl="1"/>
            <a:r>
              <a:rPr lang="en-US" dirty="0"/>
              <a:t>Command Line </a:t>
            </a:r>
            <a:r>
              <a:rPr lang="en-US" dirty="0" smtClean="0"/>
              <a:t>Window</a:t>
            </a:r>
            <a:r>
              <a:rPr lang="zh-CN" altLang="en-US" dirty="0" smtClean="0"/>
              <a:t>打</a:t>
            </a:r>
            <a:r>
              <a:rPr lang="zh-CN" altLang="en-US" dirty="0"/>
              <a:t>印切换相关的信息</a:t>
            </a:r>
            <a:r>
              <a:rPr lang="en-US" dirty="0" smtClean="0"/>
              <a:t>.</a:t>
            </a:r>
            <a:endParaRPr lang="en-US" b="1" dirty="0" smtClean="0"/>
          </a:p>
          <a:p>
            <a:pPr lvl="1"/>
            <a:r>
              <a:rPr lang="en-US" b="1" dirty="0" smtClean="0"/>
              <a:t>Protocol View</a:t>
            </a:r>
            <a:r>
              <a:rPr lang="zh-CN" altLang="en-US" dirty="0" smtClean="0"/>
              <a:t>高亮显示切换相关</a:t>
            </a:r>
            <a:r>
              <a:rPr lang="en-US" i="1" dirty="0" err="1" smtClean="0"/>
              <a:t>RRCConnectionReconfiguration</a:t>
            </a:r>
            <a:r>
              <a:rPr lang="en-US" i="1" dirty="0"/>
              <a:t>.</a:t>
            </a:r>
            <a:endParaRPr lang="en-US" dirty="0"/>
          </a:p>
          <a:p>
            <a:pPr lvl="1"/>
            <a:r>
              <a:rPr lang="zh-CN" altLang="en-US" dirty="0" smtClean="0"/>
              <a:t>测</a:t>
            </a:r>
            <a:r>
              <a:rPr lang="zh-CN" altLang="en-US" dirty="0"/>
              <a:t>试过程中，</a:t>
            </a:r>
            <a:r>
              <a:rPr lang="en-US" b="1" dirty="0"/>
              <a:t>Layer 3 Statistics</a:t>
            </a:r>
            <a:r>
              <a:rPr lang="zh-CN" altLang="en-US" dirty="0"/>
              <a:t>实时查看切换相关统计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6477000" cy="324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0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UE</a:t>
            </a:r>
            <a:r>
              <a:rPr lang="zh-CN" altLang="en-US" dirty="0"/>
              <a:t> </a:t>
            </a:r>
            <a:r>
              <a:rPr lang="en-US" altLang="zh-CN" dirty="0" smtClean="0"/>
              <a:t>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UE Group</a:t>
            </a:r>
            <a:r>
              <a:rPr lang="zh-CN" altLang="en-US" dirty="0" smtClean="0"/>
              <a:t>可以从已定义的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列表选择。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Select UEs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399"/>
            <a:ext cx="5921375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9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MTS Scenario -&gt; Mobility Model Definition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EXT-MUE – </a:t>
            </a:r>
            <a:r>
              <a:rPr lang="en-US" dirty="0" smtClean="0"/>
              <a:t>Start MTS 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676400"/>
            <a:ext cx="6010275" cy="477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7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列表无法找到合适的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，那么请添加新的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52355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191000"/>
            <a:ext cx="5959475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675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altLang="zh-CN" dirty="0" smtClean="0"/>
              <a:t>obility Model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Traffic Model</a:t>
            </a:r>
            <a:r>
              <a:rPr lang="zh-CN" altLang="en-US" dirty="0" smtClean="0"/>
              <a:t>需要制定运用于哪个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（哪些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）。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Start MTS Scenario – UE Group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" y="1938867"/>
            <a:ext cx="5629275" cy="447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24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列表无法找到合适的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，请创建新的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 – UE Group 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7466"/>
            <a:ext cx="4305557" cy="408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67467"/>
            <a:ext cx="4197014" cy="408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4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导出</a:t>
            </a:r>
            <a:r>
              <a:rPr lang="en-US" altLang="zh-CN" dirty="0" smtClean="0"/>
              <a:t>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导出</a:t>
            </a:r>
            <a:r>
              <a:rPr lang="en-US" altLang="zh-CN" dirty="0" smtClean="0"/>
              <a:t>Campaign</a:t>
            </a:r>
            <a:r>
              <a:rPr lang="zh-CN" altLang="en-US" dirty="0" smtClean="0"/>
              <a:t>，保存为</a:t>
            </a:r>
            <a:r>
              <a:rPr lang="en-US" altLang="zh-CN" dirty="0" smtClean="0"/>
              <a:t>.xml</a:t>
            </a:r>
            <a:r>
              <a:rPr lang="zh-CN" altLang="en-US" dirty="0" smtClean="0"/>
              <a:t>格式。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643828"/>
            <a:ext cx="7413625" cy="464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6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导出</a:t>
            </a:r>
            <a:r>
              <a:rPr lang="en-US" altLang="zh-CN" dirty="0"/>
              <a:t>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选择合适的保存路径和文件名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2720975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25837"/>
            <a:ext cx="4953000" cy="288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4915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导入</a:t>
            </a:r>
            <a:r>
              <a:rPr lang="en-US" altLang="zh-CN" dirty="0" smtClean="0"/>
              <a:t>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" y="1295400"/>
            <a:ext cx="796925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472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  <a:r>
              <a:rPr lang="en-US" altLang="zh-CN" dirty="0"/>
              <a:t>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" y="1320800"/>
            <a:ext cx="5231607" cy="305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4495800"/>
            <a:ext cx="43672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005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E500_CapacityTest_TMA.pdf</a:t>
            </a:r>
          </a:p>
          <a:p>
            <a:r>
              <a:rPr lang="en-US" dirty="0" smtClean="0"/>
              <a:t>TM500LTE_TMA_UserGuide.pdf</a:t>
            </a:r>
          </a:p>
          <a:p>
            <a:r>
              <a:rPr lang="en-US" dirty="0" smtClean="0"/>
              <a:t>TM500LTE_MTS.pdf</a:t>
            </a:r>
          </a:p>
          <a:p>
            <a:r>
              <a:rPr lang="en-US" dirty="0" smtClean="0"/>
              <a:t>TM500LTE_CommandReference.pdf</a:t>
            </a:r>
          </a:p>
          <a:p>
            <a:r>
              <a:rPr lang="en-US" dirty="0"/>
              <a:t>TM500LTE_MeasurementReference.pdf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aphicFrame>
        <p:nvGraphicFramePr>
          <p:cNvPr id="7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85959"/>
              </p:ext>
            </p:extLst>
          </p:nvPr>
        </p:nvGraphicFramePr>
        <p:xfrm>
          <a:off x="457200" y="1371600"/>
          <a:ext cx="8162925" cy="4881567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06/16/2016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06/20/2016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Klein Jiang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Corey/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Sining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GB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GB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GB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GB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9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 GUI</a:t>
            </a:r>
            <a:r>
              <a:rPr lang="zh-CN" altLang="en-US" dirty="0" smtClean="0"/>
              <a:t>通过</a:t>
            </a:r>
            <a:r>
              <a:rPr lang="en-US" altLang="zh-CN" b="1" dirty="0" smtClean="0"/>
              <a:t>Cells &amp; Routes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OMM</a:t>
            </a:r>
            <a:r>
              <a:rPr lang="zh-CN" altLang="en-US" dirty="0" smtClean="0"/>
              <a:t>相关配置。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624304"/>
            <a:ext cx="7242175" cy="476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63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E500 </a:t>
            </a:r>
            <a:r>
              <a:rPr lang="en-US" altLang="zh-CN" dirty="0" smtClean="0"/>
              <a:t>– Cells &amp; Routes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20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6785339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1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2587</TotalTime>
  <Words>2472</Words>
  <Application>Microsoft Office PowerPoint</Application>
  <PresentationFormat>On-screen Show (4:3)</PresentationFormat>
  <Paragraphs>538</Paragraphs>
  <Slides>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blank</vt:lpstr>
      <vt:lpstr>PowerPoint Presentation</vt:lpstr>
      <vt:lpstr>主要内容</vt:lpstr>
      <vt:lpstr>TMA GUI</vt:lpstr>
      <vt:lpstr>TMA GUI</vt:lpstr>
      <vt:lpstr>TMA GUI</vt:lpstr>
      <vt:lpstr>TMA GUI</vt:lpstr>
      <vt:lpstr>TMA GUI</vt:lpstr>
      <vt:lpstr>TMA GUI</vt:lpstr>
      <vt:lpstr>TMA GUI</vt:lpstr>
      <vt:lpstr>远中近信道模型</vt:lpstr>
      <vt:lpstr>远中近信道模型</vt:lpstr>
      <vt:lpstr>E500 GUI</vt:lpstr>
      <vt:lpstr>E500 GUI</vt:lpstr>
      <vt:lpstr>E500 GUI</vt:lpstr>
      <vt:lpstr>E500 GUI</vt:lpstr>
      <vt:lpstr>E500 GUI</vt:lpstr>
      <vt:lpstr>E500 GUI</vt:lpstr>
      <vt:lpstr>eNodeB and Route Configuration</vt:lpstr>
      <vt:lpstr>eNodeB and Route Configuration</vt:lpstr>
      <vt:lpstr>eNodeB and Route Configuration</vt:lpstr>
      <vt:lpstr>eNodeB and Route Configuration</vt:lpstr>
      <vt:lpstr>eNodeB and Route Configuration</vt:lpstr>
      <vt:lpstr>设置近点信道模型</vt:lpstr>
      <vt:lpstr>设置近点信道模型</vt:lpstr>
      <vt:lpstr>设置近点信道模型</vt:lpstr>
      <vt:lpstr>设置近点信道模型</vt:lpstr>
      <vt:lpstr>设置中点信道模型</vt:lpstr>
      <vt:lpstr>设置中点信道模型</vt:lpstr>
      <vt:lpstr>设置中点信道模型</vt:lpstr>
      <vt:lpstr>设置远点信道模型</vt:lpstr>
      <vt:lpstr>设置远点信道模型</vt:lpstr>
      <vt:lpstr>确定OMM参数配置</vt:lpstr>
      <vt:lpstr>EXT-MUE GUI</vt:lpstr>
      <vt:lpstr>OMM Script Template</vt:lpstr>
      <vt:lpstr>OMM Script Template</vt:lpstr>
      <vt:lpstr>OMM Script Template</vt:lpstr>
      <vt:lpstr>OMM Script Template</vt:lpstr>
      <vt:lpstr>OMM Script Template</vt:lpstr>
      <vt:lpstr>OMM Script Template</vt:lpstr>
      <vt:lpstr>OMM Script Template</vt:lpstr>
      <vt:lpstr>查询UE OMM状态</vt:lpstr>
      <vt:lpstr>实时查看Path Loss</vt:lpstr>
      <vt:lpstr>实时查看CQI/PMI/RI</vt:lpstr>
      <vt:lpstr>Handover信道模型</vt:lpstr>
      <vt:lpstr>Handover信道模型</vt:lpstr>
      <vt:lpstr>E500 GUI</vt:lpstr>
      <vt:lpstr>E500 GUI</vt:lpstr>
      <vt:lpstr>eNodeB and Route Configuration</vt:lpstr>
      <vt:lpstr>eNodeB and Route Configuration</vt:lpstr>
      <vt:lpstr>选择起始坐标点</vt:lpstr>
      <vt:lpstr>选择终止坐标点</vt:lpstr>
      <vt:lpstr>添加eNB_02</vt:lpstr>
      <vt:lpstr>添加小区RC1</vt:lpstr>
      <vt:lpstr>调整RC1小区参数</vt:lpstr>
      <vt:lpstr>预览RSRP变化趋势</vt:lpstr>
      <vt:lpstr>预览RSRP变化趋势</vt:lpstr>
      <vt:lpstr>微调eNB_02坐标</vt:lpstr>
      <vt:lpstr>预览RSRP变化趋势</vt:lpstr>
      <vt:lpstr>确定OMM参数配置</vt:lpstr>
      <vt:lpstr>EXT-MUE GUI</vt:lpstr>
      <vt:lpstr>Handover Script Template</vt:lpstr>
      <vt:lpstr>Handover Script Template</vt:lpstr>
      <vt:lpstr>Handover Script Template</vt:lpstr>
      <vt:lpstr>Handover Script Template</vt:lpstr>
      <vt:lpstr>Handover Script Template</vt:lpstr>
      <vt:lpstr>Handover Script Template</vt:lpstr>
      <vt:lpstr>EMUE GUI Logging</vt:lpstr>
      <vt:lpstr>附录</vt:lpstr>
      <vt:lpstr>添加UE Group</vt:lpstr>
      <vt:lpstr>添加UE Group</vt:lpstr>
      <vt:lpstr>添加UE Group</vt:lpstr>
      <vt:lpstr>添加UE Group</vt:lpstr>
      <vt:lpstr>导出Campaign</vt:lpstr>
      <vt:lpstr>导出Campaign</vt:lpstr>
      <vt:lpstr>导入Campaign</vt:lpstr>
      <vt:lpstr>导入Campaign</vt:lpstr>
      <vt:lpstr>Reference</vt:lpstr>
      <vt:lpstr>Change History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</dc:creator>
  <cp:lastModifiedBy>Klein Jiang</cp:lastModifiedBy>
  <cp:revision>644</cp:revision>
  <dcterms:created xsi:type="dcterms:W3CDTF">2015-11-03T07:17:13Z</dcterms:created>
  <dcterms:modified xsi:type="dcterms:W3CDTF">2016-07-20T07:16:09Z</dcterms:modified>
</cp:coreProperties>
</file>